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1" r:id="rId15"/>
    <p:sldId id="272" r:id="rId16"/>
    <p:sldId id="277" r:id="rId17"/>
    <p:sldId id="268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94A0B91-D4F0-4F6F-9389-BC99747D5AC9}">
          <p14:sldIdLst>
            <p14:sldId id="256"/>
            <p14:sldId id="257"/>
          </p14:sldIdLst>
        </p14:section>
        <p14:section name="Oddíl bez názvu" id="{6B8B6DD2-2267-4AA3-B920-7D5967C400EA}">
          <p14:sldIdLst>
            <p14:sldId id="258"/>
            <p14:sldId id="259"/>
            <p14:sldId id="260"/>
            <p14:sldId id="276"/>
            <p14:sldId id="262"/>
            <p14:sldId id="263"/>
            <p14:sldId id="264"/>
            <p14:sldId id="266"/>
            <p14:sldId id="265"/>
            <p14:sldId id="267"/>
            <p14:sldId id="269"/>
            <p14:sldId id="271"/>
            <p14:sldId id="272"/>
            <p14:sldId id="277"/>
            <p14:sldId id="268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4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1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8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96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40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50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60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96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6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1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6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B95316-0389-494D-98DC-AD197B322032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Ústav vs. Komunitní služba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Domov </a:t>
            </a:r>
            <a:r>
              <a:rPr lang="cs-CZ" dirty="0"/>
              <a:t>Háj</a:t>
            </a:r>
          </a:p>
        </p:txBody>
      </p:sp>
    </p:spTree>
    <p:extLst>
      <p:ext uri="{BB962C8B-B14F-4D97-AF65-F5344CB8AC3E}">
        <p14:creationId xmlns:p14="http://schemas.microsoft.com/office/powerpoint/2010/main" val="2033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084" y="240135"/>
            <a:ext cx="8534400" cy="1507067"/>
          </a:xfrm>
        </p:spPr>
        <p:txBody>
          <a:bodyPr/>
          <a:lstStyle/>
          <a:p>
            <a:r>
              <a:rPr lang="cs-CZ" dirty="0" smtClean="0"/>
              <a:t>Pracovní možnosti klientů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0" y="1881512"/>
            <a:ext cx="2573300" cy="3431066"/>
          </a:xfrm>
          <a:effectLst>
            <a:softEdge rad="1270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85" y="2953201"/>
            <a:ext cx="2466544" cy="32887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Obdélníkový bublinový popisek 2"/>
          <p:cNvSpPr/>
          <p:nvPr/>
        </p:nvSpPr>
        <p:spPr>
          <a:xfrm>
            <a:off x="2560875" y="1856494"/>
            <a:ext cx="2544897" cy="1345818"/>
          </a:xfrm>
          <a:prstGeom prst="wedgeRectCallout">
            <a:avLst>
              <a:gd name="adj1" fmla="val -63402"/>
              <a:gd name="adj2" fmla="val 215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Práce klienta na DPP v rámci organizace, nebo aktivizace v terapeutické dílně.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389181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/>
              <a:t>Je normální pracovat tam, kde bydlím? Člověk potřebuje pracovat jinde než má domov, aby si mohl od práce řádně  odpočinout.</a:t>
            </a:r>
            <a:endParaRPr lang="cs-CZ" sz="1600" b="1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8871" y="5033352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97" y="1881511"/>
            <a:ext cx="4794173" cy="359562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736445" y="5175745"/>
            <a:ext cx="2236355" cy="4357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bg1"/>
                </a:solidFill>
              </a:rPr>
              <a:t>komunitní služba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Obdélníkový bublinový popisek 9"/>
          <p:cNvSpPr/>
          <p:nvPr/>
        </p:nvSpPr>
        <p:spPr>
          <a:xfrm>
            <a:off x="8615191" y="1881512"/>
            <a:ext cx="3095740" cy="1524270"/>
          </a:xfrm>
          <a:prstGeom prst="wedgeRectCallout">
            <a:avLst>
              <a:gd name="adj1" fmla="val -65673"/>
              <a:gd name="adj2" fmla="val -90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Zaměstnání na volném trhu práce (příp. podpora organizací typu „Fokus Vysočina“, „Rytmus“)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085" y="71235"/>
            <a:ext cx="8534400" cy="1507067"/>
          </a:xfrm>
        </p:spPr>
        <p:txBody>
          <a:bodyPr/>
          <a:lstStyle/>
          <a:p>
            <a:r>
              <a:rPr lang="cs-CZ" dirty="0" smtClean="0"/>
              <a:t>Příprava léků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67" y="1947634"/>
            <a:ext cx="3145013" cy="4193351"/>
          </a:xfrm>
          <a:effectLst>
            <a:softEdge rad="1270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25" y="1988507"/>
            <a:ext cx="5381686" cy="40362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Obdélníkový bublinový popisek 4"/>
          <p:cNvSpPr/>
          <p:nvPr/>
        </p:nvSpPr>
        <p:spPr>
          <a:xfrm>
            <a:off x="350458" y="1791093"/>
            <a:ext cx="2392742" cy="1255923"/>
          </a:xfrm>
          <a:prstGeom prst="wedgeRectCallout">
            <a:avLst>
              <a:gd name="adj1" fmla="val 24310"/>
              <a:gd name="adj2" fmla="val 633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Léky dávkuje a vydává personál. Sestry zajišťují základní zdravotní úkony.  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bdélníkový bublinový popisek 5"/>
          <p:cNvSpPr/>
          <p:nvPr/>
        </p:nvSpPr>
        <p:spPr>
          <a:xfrm>
            <a:off x="4868285" y="1155223"/>
            <a:ext cx="2728511" cy="1608462"/>
          </a:xfrm>
          <a:prstGeom prst="wedgeRectCallout">
            <a:avLst>
              <a:gd name="adj1" fmla="val 25851"/>
              <a:gd name="adj2" fmla="val 6160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Léky si bere klient sám. Dávkuje si je s mírnou podporou pracovníka nebo úplně samostatně. Dochází k lékaři.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0458" y="6412619"/>
            <a:ext cx="1080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+mj-lt"/>
                <a:cs typeface="Times New Roman" panose="02020603050405020304" pitchFamily="18" charset="0"/>
              </a:rPr>
              <a:t>Když berete léky, máte také přehled kolik a na co? Berete si je samostatně? Máte k dispozici zdravotní sestru?</a:t>
            </a:r>
            <a:endParaRPr lang="cs-CZ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70332" y="5771653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21040" y="5710293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786" y="-123301"/>
            <a:ext cx="8534400" cy="1507067"/>
          </a:xfrm>
        </p:spPr>
        <p:txBody>
          <a:bodyPr/>
          <a:lstStyle/>
          <a:p>
            <a:r>
              <a:rPr lang="cs-CZ" dirty="0" smtClean="0"/>
              <a:t>Možnost nákupu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>
          <a:xfrm>
            <a:off x="7019635" y="2246428"/>
            <a:ext cx="2926775" cy="2880360"/>
          </a:xfrm>
          <a:effectLst>
            <a:softEdge rad="63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25" y="2119918"/>
            <a:ext cx="4177837" cy="31333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Obdélníkový bublinový popisek 4"/>
          <p:cNvSpPr/>
          <p:nvPr/>
        </p:nvSpPr>
        <p:spPr>
          <a:xfrm>
            <a:off x="4750647" y="1828998"/>
            <a:ext cx="1927952" cy="2253870"/>
          </a:xfrm>
          <a:prstGeom prst="wedgeRectCallout">
            <a:avLst>
              <a:gd name="adj1" fmla="val -65476"/>
              <a:gd name="adj2" fmla="val 1520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Kiosek v areálu Domova a LDN, který je otevřen od 7.00 do 13.00 hod., a je zde omezený výběr.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bdélníkový bublinový popisek 5"/>
          <p:cNvSpPr/>
          <p:nvPr/>
        </p:nvSpPr>
        <p:spPr>
          <a:xfrm>
            <a:off x="9629659" y="1861912"/>
            <a:ext cx="1957063" cy="1921135"/>
          </a:xfrm>
          <a:prstGeom prst="wedgeRectCallout">
            <a:avLst>
              <a:gd name="adj1" fmla="val -69784"/>
              <a:gd name="adj2" fmla="val 1967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Možnost jít si nakoupit do města. Vybrat si to, co je levnější nebo co mi víc chutná.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6156" y="6407603"/>
            <a:ext cx="1086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Je ekonomické a normální takto nakupovat? Nebo je lepší jít si nakoupit do běžného obchodu?</a:t>
            </a:r>
            <a:endParaRPr lang="cs-CZ" b="1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40125" y="5032094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47478" y="4940495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540" y="114840"/>
            <a:ext cx="8534400" cy="1507067"/>
          </a:xfrm>
        </p:spPr>
        <p:txBody>
          <a:bodyPr/>
          <a:lstStyle/>
          <a:p>
            <a:r>
              <a:rPr lang="cs-CZ" dirty="0" smtClean="0"/>
              <a:t>Praní, žehlení, rozvoz prádla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4" y="1923588"/>
            <a:ext cx="3696769" cy="2772577"/>
          </a:xfrm>
          <a:effectLst>
            <a:softEdge rad="63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52" y="3907045"/>
            <a:ext cx="2915203" cy="21864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75" y="2145913"/>
            <a:ext cx="4696352" cy="35222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Obdélníkový bublinový popisek 3"/>
          <p:cNvSpPr/>
          <p:nvPr/>
        </p:nvSpPr>
        <p:spPr>
          <a:xfrm>
            <a:off x="3311810" y="1796782"/>
            <a:ext cx="2511845" cy="1410159"/>
          </a:xfrm>
          <a:prstGeom prst="wedgeRectCallout">
            <a:avLst>
              <a:gd name="adj1" fmla="val -62938"/>
              <a:gd name="adj2" fmla="val 492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Prádlo je práno v prádelně, tam je vyžehleno a pracovníci ho rozvezou na pokoje.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bdélníkový bublinový popisek 4"/>
          <p:cNvSpPr/>
          <p:nvPr/>
        </p:nvSpPr>
        <p:spPr>
          <a:xfrm>
            <a:off x="9435029" y="1776813"/>
            <a:ext cx="2071171" cy="1366093"/>
          </a:xfrm>
          <a:prstGeom prst="wedgeRectCallout">
            <a:avLst>
              <a:gd name="adj1" fmla="val -65513"/>
              <a:gd name="adj2" fmla="val 366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Klient si prádlo pere a žehlí sám s odpovídající podporou.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40568" y="6424219"/>
            <a:ext cx="8797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Je běžné nechat si prát prádlo firmou, přestože jsem schopný prát ho sám?</a:t>
            </a:r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2184" y="4326833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01875" y="5295951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485" y="155809"/>
            <a:ext cx="8534400" cy="1507067"/>
          </a:xfrm>
        </p:spPr>
        <p:txBody>
          <a:bodyPr/>
          <a:lstStyle/>
          <a:p>
            <a:r>
              <a:rPr lang="cs-CZ" dirty="0" smtClean="0"/>
              <a:t>Úklid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22264" b="-709"/>
          <a:stretch/>
        </p:blipFill>
        <p:spPr>
          <a:xfrm>
            <a:off x="626239" y="2119082"/>
            <a:ext cx="3258741" cy="3955055"/>
          </a:xfrm>
          <a:effectLst>
            <a:softEdge rad="63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2462" y="2613464"/>
            <a:ext cx="3955055" cy="29662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Obdélníkový bublinový popisek 4"/>
          <p:cNvSpPr/>
          <p:nvPr/>
        </p:nvSpPr>
        <p:spPr>
          <a:xfrm>
            <a:off x="2733964" y="1789299"/>
            <a:ext cx="2467778" cy="1487277"/>
          </a:xfrm>
          <a:prstGeom prst="wedgeRectCallout">
            <a:avLst>
              <a:gd name="adj1" fmla="val -64524"/>
              <a:gd name="adj2" fmla="val 1865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Úklid podlah společných prostor i pokojů provádí uklízečka.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bdélníkový bublinový popisek 5"/>
          <p:cNvSpPr/>
          <p:nvPr/>
        </p:nvSpPr>
        <p:spPr>
          <a:xfrm>
            <a:off x="5316906" y="1789299"/>
            <a:ext cx="2467779" cy="1883884"/>
          </a:xfrm>
          <a:prstGeom prst="wedgeRectCallout">
            <a:avLst>
              <a:gd name="adj1" fmla="val 67167"/>
              <a:gd name="adj2" fmla="val 205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Klient si svůj pokoj uklízí sám s odpovídající podporou. V úklidu společných prostor se klienti střídají.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20998" y="6403920"/>
            <a:ext cx="7293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Je běžné nechat za sebe uklízet jiné, přestože to zvládnu sám?</a:t>
            </a:r>
            <a:endParaRPr lang="cs-CZ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7936" y="5767064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276843" y="5763811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654" y="82478"/>
            <a:ext cx="8534400" cy="1507067"/>
          </a:xfrm>
        </p:spPr>
        <p:txBody>
          <a:bodyPr/>
          <a:lstStyle/>
          <a:p>
            <a:r>
              <a:rPr lang="cs-CZ" dirty="0" smtClean="0"/>
              <a:t>Pošta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8" y="1775514"/>
            <a:ext cx="4652767" cy="3489575"/>
          </a:xfrm>
          <a:effectLst>
            <a:softEdge rad="1270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96" y="1906956"/>
            <a:ext cx="4161208" cy="31209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Obdélníkový bublinový popisek 5"/>
          <p:cNvSpPr/>
          <p:nvPr/>
        </p:nvSpPr>
        <p:spPr>
          <a:xfrm>
            <a:off x="3409252" y="2161206"/>
            <a:ext cx="2639604" cy="949259"/>
          </a:xfrm>
          <a:prstGeom prst="wedgeRectCallout">
            <a:avLst>
              <a:gd name="adj1" fmla="val -68401"/>
              <a:gd name="adj2" fmla="val 198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Poštu přebírá pracovník, předává ji klientovi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7" name="Obdélníkový bublinový popisek 6"/>
          <p:cNvSpPr/>
          <p:nvPr/>
        </p:nvSpPr>
        <p:spPr>
          <a:xfrm>
            <a:off x="9063714" y="1742565"/>
            <a:ext cx="2335576" cy="837282"/>
          </a:xfrm>
          <a:prstGeom prst="wedgeRectCallout">
            <a:avLst>
              <a:gd name="adj1" fmla="val -65644"/>
              <a:gd name="adj2" fmla="val 4174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Poštu ze schránky vybírají klienti.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73383" y="6362490"/>
            <a:ext cx="919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Je běžné, aby za mě poštu automaticky přebíral někdo jiný, pokud to zvládnu sám?</a:t>
            </a:r>
            <a:endParaRPr lang="cs-CZ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12368" y="4896698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24516" y="4841570"/>
            <a:ext cx="2423711" cy="3725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Zábava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4" y="1737360"/>
            <a:ext cx="2672020" cy="20040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Obdélníkový bublinový popisek 7"/>
          <p:cNvSpPr/>
          <p:nvPr/>
        </p:nvSpPr>
        <p:spPr>
          <a:xfrm>
            <a:off x="3595752" y="1804085"/>
            <a:ext cx="3793339" cy="899919"/>
          </a:xfrm>
          <a:prstGeom prst="wedgeRectCallout">
            <a:avLst>
              <a:gd name="adj1" fmla="val -63568"/>
              <a:gd name="adj2" fmla="val 479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Organizované skupinové výlety, přednostní účast na akcích pro lidi s postižením.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9" b="24983"/>
          <a:stretch/>
        </p:blipFill>
        <p:spPr>
          <a:xfrm>
            <a:off x="701964" y="3735462"/>
            <a:ext cx="5328670" cy="23090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ovéPole 4"/>
          <p:cNvSpPr txBox="1"/>
          <p:nvPr/>
        </p:nvSpPr>
        <p:spPr>
          <a:xfrm>
            <a:off x="584970" y="5775869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bdélníkový bublinový popisek 8"/>
          <p:cNvSpPr/>
          <p:nvPr/>
        </p:nvSpPr>
        <p:spPr>
          <a:xfrm>
            <a:off x="3454401" y="2739367"/>
            <a:ext cx="5417400" cy="895447"/>
          </a:xfrm>
          <a:prstGeom prst="wedgeRectCallout">
            <a:avLst>
              <a:gd name="adj1" fmla="val 69292"/>
              <a:gd name="adj2" fmla="val -289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Důraz na individuální zájmy klienta, účast na akcích v místě bydliště konaných pro veřejnost či zájmové skupiny, pokud je členem.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26" y="3670177"/>
            <a:ext cx="3402779" cy="22594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ovéPole 6"/>
          <p:cNvSpPr txBox="1"/>
          <p:nvPr/>
        </p:nvSpPr>
        <p:spPr>
          <a:xfrm>
            <a:off x="6448090" y="5775869"/>
            <a:ext cx="2423711" cy="3725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t="3280" r="31867" b="1"/>
          <a:stretch/>
        </p:blipFill>
        <p:spPr>
          <a:xfrm>
            <a:off x="9227576" y="1744594"/>
            <a:ext cx="2352562" cy="31454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TextovéPole 16"/>
          <p:cNvSpPr txBox="1"/>
          <p:nvPr/>
        </p:nvSpPr>
        <p:spPr>
          <a:xfrm>
            <a:off x="4319482" y="6407941"/>
            <a:ext cx="368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Zajímá se někdo o to, co chci já?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09612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58" y="1785172"/>
            <a:ext cx="3608745" cy="39320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730" y="173883"/>
            <a:ext cx="8534400" cy="1507067"/>
          </a:xfrm>
        </p:spPr>
        <p:txBody>
          <a:bodyPr/>
          <a:lstStyle/>
          <a:p>
            <a:r>
              <a:rPr lang="cs-CZ" dirty="0" smtClean="0"/>
              <a:t>Společenské akce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8" y="1785172"/>
            <a:ext cx="3148757" cy="4198343"/>
          </a:xfrm>
          <a:effectLst>
            <a:softEdge rad="127000"/>
          </a:effectLst>
        </p:spPr>
      </p:pic>
      <p:sp>
        <p:nvSpPr>
          <p:cNvPr id="5" name="Obdélníkový bublinový popisek 4"/>
          <p:cNvSpPr/>
          <p:nvPr/>
        </p:nvSpPr>
        <p:spPr>
          <a:xfrm>
            <a:off x="3383315" y="1855954"/>
            <a:ext cx="2577947" cy="572877"/>
          </a:xfrm>
          <a:prstGeom prst="wedgeRectCallout">
            <a:avLst>
              <a:gd name="adj1" fmla="val -63568"/>
              <a:gd name="adj2" fmla="val 479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Masopust v domově.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0836" y="6321439"/>
            <a:ext cx="120165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b="1" i="1" dirty="0" smtClean="0"/>
              <a:t>Čím dosáhneme většího začlenění klientů do komunity? Pořádáním akcí v zařízení? Nebo účastí klientů na veřejných akcích v běžné společnosti?</a:t>
            </a:r>
            <a:endParaRPr lang="cs-CZ" sz="1600" b="1" i="1" dirty="0"/>
          </a:p>
        </p:txBody>
      </p:sp>
      <p:sp>
        <p:nvSpPr>
          <p:cNvPr id="6" name="Obdélníkový bublinový popisek 5"/>
          <p:cNvSpPr/>
          <p:nvPr/>
        </p:nvSpPr>
        <p:spPr>
          <a:xfrm>
            <a:off x="4242265" y="2861949"/>
            <a:ext cx="2115239" cy="743639"/>
          </a:xfrm>
          <a:prstGeom prst="wedgeRectCallout">
            <a:avLst>
              <a:gd name="adj1" fmla="val 69292"/>
              <a:gd name="adj2" fmla="val -289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Běžný společenský ples.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7780" y="5552038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37158" y="5365746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5015" y="2430781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i="1" dirty="0" smtClean="0"/>
              <a:t>Tak kde a jak byste chtěli žít vy?</a:t>
            </a:r>
            <a:endParaRPr lang="cs-CZ" sz="4000" b="1" i="1" dirty="0"/>
          </a:p>
        </p:txBody>
      </p:sp>
    </p:spTree>
    <p:extLst>
      <p:ext uri="{BB962C8B-B14F-4D97-AF65-F5344CB8AC3E}">
        <p14:creationId xmlns:p14="http://schemas.microsoft.com/office/powerpoint/2010/main" val="32227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898922"/>
              </p:ext>
            </p:extLst>
          </p:nvPr>
        </p:nvGraphicFramePr>
        <p:xfrm>
          <a:off x="1407383" y="-156763"/>
          <a:ext cx="9094363" cy="642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9075101" imgH="6415677" progId="AcroExch.Document.DC">
                  <p:embed/>
                </p:oleObj>
              </mc:Choice>
              <mc:Fallback>
                <p:oleObj name="Acrobat Document" r:id="rId3" imgW="9075101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7383" y="-156763"/>
                        <a:ext cx="9094363" cy="6428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2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56" y="2225406"/>
            <a:ext cx="5809666" cy="38604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694" y="208714"/>
            <a:ext cx="8534400" cy="1507067"/>
          </a:xfrm>
        </p:spPr>
        <p:txBody>
          <a:bodyPr/>
          <a:lstStyle/>
          <a:p>
            <a:r>
              <a:rPr lang="cs-CZ" dirty="0" smtClean="0"/>
              <a:t>Objekt bydlení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1" y="2225405"/>
            <a:ext cx="5147326" cy="3860495"/>
          </a:xfrm>
          <a:effectLst>
            <a:softEdge rad="127000"/>
          </a:effectLst>
        </p:spPr>
      </p:pic>
      <p:sp>
        <p:nvSpPr>
          <p:cNvPr id="3" name="Obdélníkový bublinový popisek 2"/>
          <p:cNvSpPr/>
          <p:nvPr/>
        </p:nvSpPr>
        <p:spPr>
          <a:xfrm>
            <a:off x="3107646" y="1888934"/>
            <a:ext cx="2280492" cy="1046602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Pětipatrová budova.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bdélníkový bublinový popisek 4"/>
          <p:cNvSpPr/>
          <p:nvPr/>
        </p:nvSpPr>
        <p:spPr>
          <a:xfrm>
            <a:off x="5919821" y="1888934"/>
            <a:ext cx="1994053" cy="1046602"/>
          </a:xfrm>
          <a:prstGeom prst="wedgeRectCallout">
            <a:avLst>
              <a:gd name="adj1" fmla="val 18727"/>
              <a:gd name="adj2" fmla="val 635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Rodinný dům.</a:t>
            </a:r>
            <a:endParaRPr lang="cs-CZ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9161" y="6410858"/>
            <a:ext cx="100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Je běžné žít v rekreačním objektu v lese nebo v domě v běžné zástavbě rodinných nebo bytových domů?</a:t>
            </a:r>
            <a:endParaRPr lang="cs-CZ" b="1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2694" y="5728771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19821" y="5728771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cs-CZ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omunitní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služba</a:t>
            </a:r>
            <a:endParaRPr lang="cs-CZ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050146"/>
              </p:ext>
            </p:extLst>
          </p:nvPr>
        </p:nvGraphicFramePr>
        <p:xfrm>
          <a:off x="1381660" y="-172745"/>
          <a:ext cx="9075738" cy="641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3" imgW="9075101" imgH="6415677" progId="AcroExch.Document.DC">
                  <p:embed/>
                </p:oleObj>
              </mc:Choice>
              <mc:Fallback>
                <p:oleObj name="Acrobat Document" r:id="rId3" imgW="9075101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660" y="-172745"/>
                        <a:ext cx="9075738" cy="641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8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25" y="3264476"/>
            <a:ext cx="4357475" cy="28933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212" y="570997"/>
            <a:ext cx="8534400" cy="1138635"/>
          </a:xfrm>
        </p:spPr>
        <p:txBody>
          <a:bodyPr/>
          <a:lstStyle/>
          <a:p>
            <a:r>
              <a:rPr lang="cs-CZ" dirty="0" smtClean="0"/>
              <a:t>Okolí domu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2" y="1938607"/>
            <a:ext cx="5625643" cy="4219233"/>
          </a:xfrm>
          <a:effectLst>
            <a:softEdge rad="127000"/>
          </a:effectLst>
        </p:spPr>
      </p:pic>
      <p:sp>
        <p:nvSpPr>
          <p:cNvPr id="3" name="Obdélníkový bublinový popisek 2"/>
          <p:cNvSpPr/>
          <p:nvPr/>
        </p:nvSpPr>
        <p:spPr>
          <a:xfrm>
            <a:off x="1306055" y="1914489"/>
            <a:ext cx="2379643" cy="958468"/>
          </a:xfrm>
          <a:prstGeom prst="wedgeRectCallout">
            <a:avLst>
              <a:gd name="adj1" fmla="val 20371"/>
              <a:gd name="adj2" fmla="val 625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Sportovní areál, ovocný sad.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55407" y="6420924"/>
            <a:ext cx="1023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Je běžné mít doma 2 hřiště nebo je běžné mít zahradu, o kterou se staráte?</a:t>
            </a:r>
            <a:endParaRPr lang="cs-CZ" b="1" i="1" dirty="0"/>
          </a:p>
        </p:txBody>
      </p:sp>
      <p:sp>
        <p:nvSpPr>
          <p:cNvPr id="6" name="Obdélníkový bublinový popisek 5"/>
          <p:cNvSpPr/>
          <p:nvPr/>
        </p:nvSpPr>
        <p:spPr>
          <a:xfrm>
            <a:off x="6246564" y="1914488"/>
            <a:ext cx="2644048" cy="1235111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Běžná zahrada a možnost se o ni starat, i s využitím složitější techniky, pokud s ní dokáže klient zacházet.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9141" y="5775262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027767" y="5706507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komunitní služba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3" t="1448" r="32307"/>
          <a:stretch/>
        </p:blipFill>
        <p:spPr>
          <a:xfrm>
            <a:off x="9463314" y="1938606"/>
            <a:ext cx="1988164" cy="30638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187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5030" y="258133"/>
            <a:ext cx="8610600" cy="1293028"/>
          </a:xfrm>
        </p:spPr>
        <p:txBody>
          <a:bodyPr/>
          <a:lstStyle/>
          <a:p>
            <a:r>
              <a:rPr lang="cs-CZ" dirty="0" smtClean="0"/>
              <a:t>Chodby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38" y="1777546"/>
            <a:ext cx="3345462" cy="4460616"/>
          </a:xfrm>
          <a:effectLst>
            <a:softEdge rad="127000"/>
          </a:effectLst>
        </p:spPr>
      </p:pic>
      <p:sp>
        <p:nvSpPr>
          <p:cNvPr id="3" name="Obdélníkový bublinový popisek 2"/>
          <p:cNvSpPr/>
          <p:nvPr/>
        </p:nvSpPr>
        <p:spPr>
          <a:xfrm>
            <a:off x="527226" y="1779540"/>
            <a:ext cx="2214390" cy="855799"/>
          </a:xfrm>
          <a:prstGeom prst="wedgeRectCallout">
            <a:avLst>
              <a:gd name="adj1" fmla="val 28290"/>
              <a:gd name="adj2" fmla="val 8676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Nemocniční prostředí.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25416" y="6422829"/>
            <a:ext cx="1010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Kdo z vás by chtěl strávit život v nemocnici?</a:t>
            </a:r>
            <a:endParaRPr lang="cs-CZ" b="1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21288" y="5872668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74" y="2635339"/>
            <a:ext cx="4555375" cy="34165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bdélníkový bublinový popisek 5"/>
          <p:cNvSpPr/>
          <p:nvPr/>
        </p:nvSpPr>
        <p:spPr>
          <a:xfrm>
            <a:off x="8951412" y="1779540"/>
            <a:ext cx="2203374" cy="855799"/>
          </a:xfrm>
          <a:prstGeom prst="wedgeRectCallout">
            <a:avLst>
              <a:gd name="adj1" fmla="val -29200"/>
              <a:gd name="adj2" fmla="val 8006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Prostředí rodinného domu.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73351" y="5865578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27" y="2600621"/>
            <a:ext cx="6135469" cy="34464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404" y="72357"/>
            <a:ext cx="8534400" cy="1507067"/>
          </a:xfrm>
        </p:spPr>
        <p:txBody>
          <a:bodyPr/>
          <a:lstStyle/>
          <a:p>
            <a:r>
              <a:rPr lang="cs-CZ" dirty="0" smtClean="0"/>
              <a:t>Pokoje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" y="2073859"/>
            <a:ext cx="5419889" cy="4064917"/>
          </a:xfrm>
          <a:effectLst>
            <a:softEdge rad="127000"/>
          </a:effectLst>
        </p:spPr>
      </p:pic>
      <p:sp>
        <p:nvSpPr>
          <p:cNvPr id="3" name="Obdélníkový bublinový popisek 2"/>
          <p:cNvSpPr/>
          <p:nvPr/>
        </p:nvSpPr>
        <p:spPr>
          <a:xfrm>
            <a:off x="758876" y="1537990"/>
            <a:ext cx="2241199" cy="969485"/>
          </a:xfrm>
          <a:prstGeom prst="wedgeRectCallout">
            <a:avLst>
              <a:gd name="adj1" fmla="val 24053"/>
              <a:gd name="adj2" fmla="val 6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Převážně dvoulůžkové pokoje.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bdélníkový bublinový popisek 5"/>
          <p:cNvSpPr/>
          <p:nvPr/>
        </p:nvSpPr>
        <p:spPr>
          <a:xfrm>
            <a:off x="6388892" y="1665805"/>
            <a:ext cx="2181340" cy="969485"/>
          </a:xfrm>
          <a:prstGeom prst="wedgeRectCallout">
            <a:avLst>
              <a:gd name="adj1" fmla="val 22167"/>
              <a:gd name="adj2" fmla="val 682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Převážně jednolůžkové pokoje.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49668" y="6448545"/>
            <a:ext cx="970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Chtěli byste, aby s Vámi bydlel člověk, kterého neznáte?</a:t>
            </a:r>
            <a:endParaRPr lang="cs-CZ" b="1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0129" y="5902170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77766" y="5902170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pro život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/>
          <a:stretch/>
        </p:blipFill>
        <p:spPr>
          <a:xfrm>
            <a:off x="7980218" y="2232193"/>
            <a:ext cx="3893813" cy="26348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r="17815"/>
          <a:stretch/>
        </p:blipFill>
        <p:spPr>
          <a:xfrm>
            <a:off x="5772727" y="3812096"/>
            <a:ext cx="3389745" cy="26148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Obdélníkový bublinový popisek 9"/>
          <p:cNvSpPr/>
          <p:nvPr/>
        </p:nvSpPr>
        <p:spPr>
          <a:xfrm>
            <a:off x="5999700" y="2079811"/>
            <a:ext cx="2087418" cy="1732285"/>
          </a:xfrm>
          <a:prstGeom prst="wedgeRectCallout">
            <a:avLst>
              <a:gd name="adj1" fmla="val 57565"/>
              <a:gd name="adj2" fmla="val 112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Běžná kuchyň s jídelnou a obývací pokoj, vše pro 6 osob. Prostředí komunity města.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450320" y="4711033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50" y="1666363"/>
            <a:ext cx="1879863" cy="28194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" y="3251580"/>
            <a:ext cx="3438420" cy="22943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91" y="4398740"/>
            <a:ext cx="3042322" cy="20282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Obdélníkový bublinový popisek 8"/>
          <p:cNvSpPr/>
          <p:nvPr/>
        </p:nvSpPr>
        <p:spPr>
          <a:xfrm>
            <a:off x="491022" y="1805241"/>
            <a:ext cx="3406723" cy="1722478"/>
          </a:xfrm>
          <a:prstGeom prst="wedgeRectCallout">
            <a:avLst>
              <a:gd name="adj1" fmla="val 24053"/>
              <a:gd name="adj2" fmla="val 6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Kuchyň je pro klienty otevřená jen v rámci samostatných 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domácností a jen za přítomnosti pracovníka, 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dále mají k dispozici jídelny pro 12 lidí a více, obýváky pro stejný počet lidí, terapeutické dílny.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100" y="5228181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7498" y="6276192"/>
            <a:ext cx="1187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Souhlasíte, že by si měl každý mít kde připravit jídlo, najíst se, odpočinout si, jít kam pracovat? Kvalita je v tom, jak tuto myšlenku dokážeme posunout k normalitě.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7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572" y="152710"/>
            <a:ext cx="8534400" cy="1507067"/>
          </a:xfrm>
        </p:spPr>
        <p:txBody>
          <a:bodyPr/>
          <a:lstStyle/>
          <a:p>
            <a:r>
              <a:rPr lang="cs-CZ" dirty="0" smtClean="0"/>
              <a:t>Intimita hygieny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2" y="1817305"/>
            <a:ext cx="4341854" cy="3294044"/>
          </a:xfrm>
          <a:effectLst>
            <a:softEdge rad="1270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5" y="3353106"/>
            <a:ext cx="2149436" cy="28659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57" y="1930401"/>
            <a:ext cx="4895568" cy="36716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Obdélníkový bublinový popisek 2"/>
          <p:cNvSpPr/>
          <p:nvPr/>
        </p:nvSpPr>
        <p:spPr>
          <a:xfrm>
            <a:off x="3111692" y="1784343"/>
            <a:ext cx="3018622" cy="1178805"/>
          </a:xfrm>
          <a:prstGeom prst="wedgeRectCallout">
            <a:avLst>
              <a:gd name="adj1" fmla="val 1124"/>
              <a:gd name="adj2" fmla="val 1231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Sociální příslušenství na pokoji, ale také společné koupelny na patrech.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ový bublinový popisek 6"/>
          <p:cNvSpPr/>
          <p:nvPr/>
        </p:nvSpPr>
        <p:spPr>
          <a:xfrm>
            <a:off x="9057719" y="1784343"/>
            <a:ext cx="2049137" cy="969486"/>
          </a:xfrm>
          <a:prstGeom prst="wedgeRectCallout">
            <a:avLst>
              <a:gd name="adj1" fmla="val 21355"/>
              <a:gd name="adj2" fmla="val 654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Koupelna v rodinném domě.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614" y="6251563"/>
            <a:ext cx="1035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Je normální mít jednu koupelnu s vanou pro cca 20 lidí nebo mít běžnou koupelnu pro 5 – 6 lidí v domácnosti?</a:t>
            </a:r>
            <a:endParaRPr lang="cs-CZ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9572" y="4742017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28723" y="5303160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121" y="184098"/>
            <a:ext cx="8534400" cy="1507067"/>
          </a:xfrm>
        </p:spPr>
        <p:txBody>
          <a:bodyPr/>
          <a:lstStyle/>
          <a:p>
            <a:r>
              <a:rPr lang="cs-CZ" dirty="0" smtClean="0"/>
              <a:t>Příprava jídla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1" y="2131056"/>
            <a:ext cx="5222097" cy="3916573"/>
          </a:xfrm>
          <a:effectLst>
            <a:softEdge rad="1270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14" y="1754474"/>
            <a:ext cx="3313324" cy="44177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Obdélníkový bublinový popisek 2"/>
          <p:cNvSpPr/>
          <p:nvPr/>
        </p:nvSpPr>
        <p:spPr>
          <a:xfrm>
            <a:off x="2912172" y="1879084"/>
            <a:ext cx="2329752" cy="1145754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Výdej stravy odebírané z kuchyně LDN.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bdélníkový bublinový popisek 5"/>
          <p:cNvSpPr/>
          <p:nvPr/>
        </p:nvSpPr>
        <p:spPr>
          <a:xfrm>
            <a:off x="5637662" y="1865245"/>
            <a:ext cx="1821687" cy="1542361"/>
          </a:xfrm>
          <a:prstGeom prst="wedgeRectCallout">
            <a:avLst>
              <a:gd name="adj1" fmla="val 55503"/>
              <a:gd name="adj2" fmla="val 773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ysClr val="windowText" lastClr="000000"/>
                </a:solidFill>
              </a:rPr>
              <a:t>Klient si stravu sám připraví, případně mu pracovník pomůže.</a:t>
            </a:r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98209" y="6423588"/>
            <a:ext cx="941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Není lepší, když si člověk jídlo sám připraví?</a:t>
            </a:r>
            <a:endParaRPr lang="cs-CZ" b="1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4201" y="5802907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934021" y="5861337"/>
            <a:ext cx="2423711" cy="3725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893" y="0"/>
            <a:ext cx="8534400" cy="1507067"/>
          </a:xfrm>
        </p:spPr>
        <p:txBody>
          <a:bodyPr/>
          <a:lstStyle/>
          <a:p>
            <a:r>
              <a:rPr lang="cs-CZ" dirty="0" smtClean="0"/>
              <a:t>Stolování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5" y="1377714"/>
            <a:ext cx="3476850" cy="2607638"/>
          </a:xfrm>
          <a:effectLst>
            <a:softEdge rad="1270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62" y="1981673"/>
            <a:ext cx="4835657" cy="36267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08" y="3734718"/>
            <a:ext cx="2166881" cy="28891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Obdélníkový bublinový popisek 7"/>
          <p:cNvSpPr/>
          <p:nvPr/>
        </p:nvSpPr>
        <p:spPr>
          <a:xfrm>
            <a:off x="3696731" y="1791395"/>
            <a:ext cx="2264724" cy="1299729"/>
          </a:xfrm>
          <a:prstGeom prst="wedgeRectCallout">
            <a:avLst>
              <a:gd name="adj1" fmla="val -61695"/>
              <a:gd name="adj2" fmla="val 175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Velké jídelny, jídlo v určenou hodinu, vaření společné kávy.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bdélníkový bublinový popisek 8"/>
          <p:cNvSpPr/>
          <p:nvPr/>
        </p:nvSpPr>
        <p:spPr>
          <a:xfrm>
            <a:off x="10190945" y="2277202"/>
            <a:ext cx="1857740" cy="1457516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Stolování jako v rodině, kávu si vaří každý sám.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62012" y="6439226"/>
            <a:ext cx="799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Podřídíte se době vaření kávy nebo si ji raději sami připravíte, kdy chcete?</a:t>
            </a:r>
            <a:endParaRPr lang="cs-CZ" b="1" i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23133"/>
          <a:stretch/>
        </p:blipFill>
        <p:spPr>
          <a:xfrm>
            <a:off x="541523" y="3897865"/>
            <a:ext cx="3257525" cy="26539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69" y="3116135"/>
            <a:ext cx="2599759" cy="19498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extovéPole 11"/>
          <p:cNvSpPr txBox="1"/>
          <p:nvPr/>
        </p:nvSpPr>
        <p:spPr>
          <a:xfrm>
            <a:off x="264201" y="6367102"/>
            <a:ext cx="82626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ústav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18562" y="5346553"/>
            <a:ext cx="2423711" cy="3725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omunitní služba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1108</TotalTime>
  <Words>758</Words>
  <Application>Microsoft Office PowerPoint</Application>
  <PresentationFormat>Širokoúhlá obrazovka</PresentationFormat>
  <Paragraphs>100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Times New Roman</vt:lpstr>
      <vt:lpstr>Retrospektiva</vt:lpstr>
      <vt:lpstr>Acrobat Document</vt:lpstr>
      <vt:lpstr>Ústav vs. Komunitní služba</vt:lpstr>
      <vt:lpstr>Objekt bydlení</vt:lpstr>
      <vt:lpstr>Okolí domu</vt:lpstr>
      <vt:lpstr>Chodby</vt:lpstr>
      <vt:lpstr>Pokoje</vt:lpstr>
      <vt:lpstr>Prostor pro život</vt:lpstr>
      <vt:lpstr>Intimita hygieny</vt:lpstr>
      <vt:lpstr>Příprava jídla</vt:lpstr>
      <vt:lpstr>Stolování</vt:lpstr>
      <vt:lpstr>Pracovní možnosti klientů</vt:lpstr>
      <vt:lpstr>Příprava léků</vt:lpstr>
      <vt:lpstr>Možnost nákupu</vt:lpstr>
      <vt:lpstr>Praní, žehlení, rozvoz prádla</vt:lpstr>
      <vt:lpstr>Úklid</vt:lpstr>
      <vt:lpstr>Pošta</vt:lpstr>
      <vt:lpstr>Zábava</vt:lpstr>
      <vt:lpstr>Společenské akce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 Háj</dc:title>
  <dc:creator>Capek</dc:creator>
  <cp:lastModifiedBy>Mgr. František Čapek</cp:lastModifiedBy>
  <cp:revision>86</cp:revision>
  <dcterms:created xsi:type="dcterms:W3CDTF">2015-03-25T05:28:07Z</dcterms:created>
  <dcterms:modified xsi:type="dcterms:W3CDTF">2018-10-08T09:21:36Z</dcterms:modified>
</cp:coreProperties>
</file>